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Proxima Nova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roximaNova-bold.fntdata"/><Relationship Id="rId23" Type="http://schemas.openxmlformats.org/officeDocument/2006/relationships/font" Target="fonts/ProximaNov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boldItalic.fntdata"/><Relationship Id="rId25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dcca0464e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dcca0464e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2e0f614b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12e0f614b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2e0f614b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12e0f614b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12e0f614b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12e0f614b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12e0f614b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12e0f614b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373bc333e1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373bc333e1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19f14b0ce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19f14b0ce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3ad96b58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3ad96b58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2d59cbc3ea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2d59cbc3ea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12e0f614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12e0f614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2dcca0464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2dcca0464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8391c83e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18391c83e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12e0f614b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12e0f614b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dcca0464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2dcca0464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8391c83e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18391c83e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2e0f614b0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12e0f614b0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28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slu.edu/research/faculty-resources/research-integrity-safety/environmental-health-safety/safety-awareness-2023.php" TargetMode="External"/><Relationship Id="rId4" Type="http://schemas.openxmlformats.org/officeDocument/2006/relationships/hyperlink" Target="https://forms.gle/3T5dfVumhCLpuqsaA" TargetMode="External"/><Relationship Id="rId5" Type="http://schemas.openxmlformats.org/officeDocument/2006/relationships/hyperlink" Target="mailto:ehs@slu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Saint Louis University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Engineering Controls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445025"/>
            <a:ext cx="745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Self-Shielded X-Ray Cabinets with Door Interlocks</a:t>
            </a:r>
            <a:endParaRPr b="1"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000075"/>
            <a:ext cx="8520600" cy="3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cabinets are manufactured with shielding materials built into them.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Door interlocks are also built in to prevent personnel from being exposed to x-rays. If the door is opened, the unit stops emitting x-rays.</a:t>
            </a: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 b="4456" l="4946" r="6713" t="6049"/>
          <a:stretch/>
        </p:blipFill>
        <p:spPr>
          <a:xfrm>
            <a:off x="828475" y="2266600"/>
            <a:ext cx="2105076" cy="237710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" name="Google Shape;137;p22"/>
          <p:cNvPicPr preferRelativeResize="0"/>
          <p:nvPr/>
        </p:nvPicPr>
        <p:blipFill rotWithShape="1">
          <a:blip r:embed="rId4">
            <a:alphaModFix/>
          </a:blip>
          <a:srcRect b="0" l="21868" r="6220" t="0"/>
          <a:stretch/>
        </p:blipFill>
        <p:spPr>
          <a:xfrm>
            <a:off x="3351625" y="2960875"/>
            <a:ext cx="2105073" cy="17521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5425" y="2114200"/>
            <a:ext cx="2745750" cy="287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Safety Needles</a:t>
            </a:r>
            <a:r>
              <a:rPr lang="en"/>
              <a:t> </a:t>
            </a:r>
            <a:endParaRPr/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311700" y="1152475"/>
            <a:ext cx="630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Use s</a:t>
            </a:r>
            <a:r>
              <a:rPr lang="en" sz="1600">
                <a:solidFill>
                  <a:schemeClr val="dk1"/>
                </a:solidFill>
              </a:rPr>
              <a:t>elf-sheathing needles and/or self-blunting needles,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Eliminate or minimize employee exposure  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 sz="1600"/>
              <a:t>Dispose of all sharps in leak-proof and puncture-resistant Sharps Disposal Containers.  </a:t>
            </a:r>
            <a:endParaRPr sz="1600"/>
          </a:p>
        </p:txBody>
      </p:sp>
      <p:pic>
        <p:nvPicPr>
          <p:cNvPr id="145" name="Google Shape;145;p23"/>
          <p:cNvPicPr preferRelativeResize="0"/>
          <p:nvPr/>
        </p:nvPicPr>
        <p:blipFill rotWithShape="1">
          <a:blip r:embed="rId3">
            <a:alphaModFix/>
          </a:blip>
          <a:srcRect b="4970" l="7591" r="9082" t="0"/>
          <a:stretch/>
        </p:blipFill>
        <p:spPr>
          <a:xfrm>
            <a:off x="375325" y="2751474"/>
            <a:ext cx="1427925" cy="131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2072" y="776700"/>
            <a:ext cx="2210329" cy="341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9400" y="2895338"/>
            <a:ext cx="1787575" cy="17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1475" y="2895335"/>
            <a:ext cx="1787574" cy="17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Vacuum Systems</a:t>
            </a:r>
            <a:endParaRPr b="1"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311700" y="1152475"/>
            <a:ext cx="3919800" cy="32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If using with biological agents, the primary flask should contain sufficient volume of disinfectant (e.g. bleach) to decontaminate the final amount of liquid. 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 in-line HEPA filter must be used between the final flask and the vacuum source to protect the vacuum from contamination!</a:t>
            </a:r>
            <a:endParaRPr sz="1600"/>
          </a:p>
        </p:txBody>
      </p:sp>
      <p:sp>
        <p:nvSpPr>
          <p:cNvPr id="155" name="Google Shape;155;p24"/>
          <p:cNvSpPr txBox="1"/>
          <p:nvPr/>
        </p:nvSpPr>
        <p:spPr>
          <a:xfrm>
            <a:off x="4283175" y="3058725"/>
            <a:ext cx="4724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Protection of a house vacuum  </a:t>
            </a:r>
            <a:endParaRPr b="1" sz="13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 method to protect a house vacuum system during aspiration of infectious fluids. The suction flask (A) is used to collect the contaminated fluids into a suitable decontamination solution; the right flask (B) serves as a fluid overflow collection vessel. An in-line HEPA filter (C) is used to protect the vacuum system (D) from aerosolized microorganisms.</a:t>
            </a:r>
            <a:endParaRPr sz="11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(Adapted image/text from Biosafety in Microbiological and Biomedical Laboratories (BMBL) 6th Edition)</a:t>
            </a:r>
            <a:endParaRPr sz="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56" name="Google Shape;156;p24"/>
          <p:cNvGrpSpPr/>
          <p:nvPr/>
        </p:nvGrpSpPr>
        <p:grpSpPr>
          <a:xfrm>
            <a:off x="4350389" y="816131"/>
            <a:ext cx="4588971" cy="2242601"/>
            <a:chOff x="3601175" y="573375"/>
            <a:chExt cx="5342224" cy="2646450"/>
          </a:xfrm>
        </p:grpSpPr>
        <p:pic>
          <p:nvPicPr>
            <p:cNvPr id="157" name="Google Shape;157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01175" y="573375"/>
              <a:ext cx="5342224" cy="264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24"/>
            <p:cNvSpPr txBox="1"/>
            <p:nvPr/>
          </p:nvSpPr>
          <p:spPr>
            <a:xfrm rot="-5400000">
              <a:off x="7461961" y="1975637"/>
              <a:ext cx="731400" cy="41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/>
                <a:t>HEPA</a:t>
              </a:r>
              <a:endParaRPr b="1" sz="11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Hot Plates and Stirring Devices</a:t>
            </a:r>
            <a:endParaRPr b="1"/>
          </a:p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311700" y="1145900"/>
            <a:ext cx="569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Hot Plates:</a:t>
            </a:r>
            <a:endParaRPr b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Use in place of an open flame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Do not operate </a:t>
            </a:r>
            <a:r>
              <a:rPr lang="en" sz="1500"/>
              <a:t>near</a:t>
            </a:r>
            <a:r>
              <a:rPr lang="en" sz="1500"/>
              <a:t> volatile or flammable materials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Do not use with a metal vessel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Must be used within a fume hood if potentially hazardous vapors will be generated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500"/>
              <a:t>Stirring Devices:</a:t>
            </a:r>
            <a:endParaRPr b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Operate in a biological safety cabinet whenever possible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1000"/>
              </a:spcAft>
              <a:buSzPts val="1500"/>
              <a:buChar char="●"/>
            </a:pPr>
            <a:r>
              <a:rPr lang="en" sz="1500"/>
              <a:t>Use spark-free induction motors in power stirring and mixing devices</a:t>
            </a:r>
            <a:endParaRPr sz="1500"/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5988" y="108678"/>
            <a:ext cx="913350" cy="141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825" y="1741000"/>
            <a:ext cx="3211174" cy="321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/>
        </p:nvSpPr>
        <p:spPr>
          <a:xfrm>
            <a:off x="7616075" y="1445875"/>
            <a:ext cx="91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Stir plate</a:t>
            </a:r>
            <a:endParaRPr b="1" sz="1200"/>
          </a:p>
        </p:txBody>
      </p:sp>
      <p:sp>
        <p:nvSpPr>
          <p:cNvPr id="168" name="Google Shape;168;p25"/>
          <p:cNvSpPr txBox="1"/>
          <p:nvPr/>
        </p:nvSpPr>
        <p:spPr>
          <a:xfrm>
            <a:off x="6657163" y="4501150"/>
            <a:ext cx="1610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Rotary Evaporator</a:t>
            </a:r>
            <a:endParaRPr b="1" sz="1200"/>
          </a:p>
        </p:txBody>
      </p:sp>
      <p:pic>
        <p:nvPicPr>
          <p:cNvPr id="169" name="Google Shape;169;p25"/>
          <p:cNvPicPr preferRelativeResize="0"/>
          <p:nvPr/>
        </p:nvPicPr>
        <p:blipFill rotWithShape="1">
          <a:blip r:embed="rId5">
            <a:alphaModFix/>
          </a:blip>
          <a:srcRect b="8721" l="0" r="0" t="9692"/>
          <a:stretch/>
        </p:blipFill>
        <p:spPr>
          <a:xfrm>
            <a:off x="5704500" y="445025"/>
            <a:ext cx="1380224" cy="11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 txBox="1"/>
          <p:nvPr/>
        </p:nvSpPr>
        <p:spPr>
          <a:xfrm>
            <a:off x="5916850" y="1445875"/>
            <a:ext cx="91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Hot</a:t>
            </a:r>
            <a:r>
              <a:rPr b="1"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plate</a:t>
            </a:r>
            <a:endParaRPr b="1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Ergonomics</a:t>
            </a:r>
            <a:endParaRPr b="1"/>
          </a:p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311700" y="1142375"/>
            <a:ext cx="4420800" cy="38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Microscopes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Position microscope near the edge of the table</a:t>
            </a:r>
            <a:endParaRPr sz="17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Use a height adjustable chair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Eyepiece should be at eye level</a:t>
            </a:r>
            <a:endParaRPr sz="1900"/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550" y="1142376"/>
            <a:ext cx="4387050" cy="31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Ergonomics</a:t>
            </a:r>
            <a:endParaRPr b="1"/>
          </a:p>
        </p:txBody>
      </p:sp>
      <p:sp>
        <p:nvSpPr>
          <p:cNvPr id="183" name="Google Shape;183;p27"/>
          <p:cNvSpPr txBox="1"/>
          <p:nvPr>
            <p:ph idx="1" type="body"/>
          </p:nvPr>
        </p:nvSpPr>
        <p:spPr>
          <a:xfrm>
            <a:off x="311700" y="1142375"/>
            <a:ext cx="3332700" cy="35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Pipettes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Maintain straight wrists.  Do not twist or rotate your wrists while using the pipette.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Keep elbow and body close to your work.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Select the lightest pipette that can fit in your hand comfortably.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Use multi-channel or electronic pipette to reduce repetitions.</a:t>
            </a:r>
            <a:endParaRPr sz="1700"/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275" y="1377725"/>
            <a:ext cx="5237175" cy="30544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5" name="Google Shape;185;p27"/>
          <p:cNvSpPr txBox="1"/>
          <p:nvPr/>
        </p:nvSpPr>
        <p:spPr>
          <a:xfrm>
            <a:off x="4739525" y="4355975"/>
            <a:ext cx="4621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https://vistalab.com/ergonomics-is-a-science-not-a-slogan/</a:t>
            </a:r>
            <a:endParaRPr sz="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311700" y="448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Ergonomics</a:t>
            </a:r>
            <a:endParaRPr b="1"/>
          </a:p>
        </p:txBody>
      </p:sp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 b="0" l="4453" r="6125" t="0"/>
          <a:stretch/>
        </p:blipFill>
        <p:spPr>
          <a:xfrm>
            <a:off x="5912225" y="953225"/>
            <a:ext cx="3224875" cy="360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311700" y="1194350"/>
            <a:ext cx="5652000" cy="3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Biological Safety Cabinet</a:t>
            </a:r>
            <a:r>
              <a:rPr lang="en" sz="1300">
                <a:solidFill>
                  <a:schemeClr val="dk1"/>
                </a:solidFill>
              </a:rPr>
              <a:t> </a:t>
            </a:r>
            <a:endParaRPr sz="1300">
              <a:solidFill>
                <a:schemeClr val="dk1"/>
              </a:solidFill>
            </a:endParaRPr>
          </a:p>
          <a:p>
            <a:pPr indent="-196850" lvl="0" marL="2857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/>
              <a:t>Avoid repetitive movements </a:t>
            </a:r>
            <a:r>
              <a:rPr lang="en" sz="1300"/>
              <a:t>whenever</a:t>
            </a:r>
            <a:r>
              <a:rPr lang="en" sz="1300"/>
              <a:t> possible. </a:t>
            </a:r>
            <a:r>
              <a:rPr lang="en" sz="1300">
                <a:solidFill>
                  <a:schemeClr val="dk1"/>
                </a:solidFill>
              </a:rPr>
              <a:t>Utilize ergonomic accessories.</a:t>
            </a:r>
            <a:endParaRPr sz="1300"/>
          </a:p>
          <a:p>
            <a:pPr indent="-196850" lvl="0" marL="2857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/>
              <a:t>Keep head bent forward at 30° angle or lower.</a:t>
            </a:r>
            <a:endParaRPr sz="1300"/>
          </a:p>
          <a:p>
            <a:pPr indent="-196850" lvl="0" marL="2857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/>
              <a:t>Rest elbows or forearms on elevated pads. Take care to not block front air grill or rest arms directly on work surface.</a:t>
            </a:r>
            <a:endParaRPr sz="1300"/>
          </a:p>
          <a:p>
            <a:pPr indent="-196850" lvl="0" marL="2857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/>
              <a:t>Avoid clutter and reaching across the work zone. Work from “clean to dirty”. </a:t>
            </a:r>
            <a:endParaRPr sz="1300"/>
          </a:p>
          <a:p>
            <a:pPr indent="-196850" lvl="0" marL="2857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/>
              <a:t>Keep wrists in-line with forearms - straight, non-locked position. Sit upright at 90° angle while working in the cabinet.</a:t>
            </a:r>
            <a:endParaRPr sz="1300"/>
          </a:p>
          <a:p>
            <a:pPr indent="-196850" lvl="0" marL="2857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/>
              <a:t>Take frequent breaks with periodic stretching.</a:t>
            </a:r>
            <a:endParaRPr sz="1300"/>
          </a:p>
          <a:p>
            <a:pPr indent="-196850" lvl="0" marL="28575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300"/>
              <a:buChar char="●"/>
            </a:pPr>
            <a:r>
              <a:rPr lang="en" sz="1300"/>
              <a:t>Keep upper arms &amp; shoulders relaxed whenever possible.</a:t>
            </a:r>
            <a:endParaRPr sz="1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Summary</a:t>
            </a:r>
            <a:endParaRPr/>
          </a:p>
        </p:txBody>
      </p:sp>
      <p:sp>
        <p:nvSpPr>
          <p:cNvPr id="198" name="Google Shape;198;p29"/>
          <p:cNvSpPr txBox="1"/>
          <p:nvPr>
            <p:ph idx="1" type="body"/>
          </p:nvPr>
        </p:nvSpPr>
        <p:spPr>
          <a:xfrm>
            <a:off x="311700" y="1152475"/>
            <a:ext cx="762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Please complete the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Safety Awareness Quiz </a:t>
            </a:r>
            <a:r>
              <a:rPr lang="en">
                <a:solidFill>
                  <a:schemeClr val="dk1"/>
                </a:solidFill>
              </a:rPr>
              <a:t>on Engineering Controls by May 31, 2023.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Please contact </a:t>
            </a:r>
            <a:r>
              <a:rPr lang="en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ehs@slu.edu</a:t>
            </a:r>
            <a:r>
              <a:rPr lang="en">
                <a:solidFill>
                  <a:schemeClr val="dk1"/>
                </a:solidFill>
              </a:rPr>
              <a:t> for any questions.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are Engineering Controls?</a:t>
            </a:r>
            <a:endParaRPr b="1"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323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If a hazardous material cannot be eliminated or substituted, engineering controls are the first line of defense to isolate people from the hazard.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2592" r="3818" t="6812"/>
          <a:stretch/>
        </p:blipFill>
        <p:spPr>
          <a:xfrm>
            <a:off x="3722025" y="1228675"/>
            <a:ext cx="5110277" cy="34164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4617925" y="3874175"/>
            <a:ext cx="109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See February 2023 Safety Awareness Training!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Chemical Fume Hoods</a:t>
            </a:r>
            <a:endParaRPr b="1"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504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43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8"/>
              <a:buChar char="●"/>
            </a:pPr>
            <a:r>
              <a:rPr lang="en" sz="1508"/>
              <a:t>Used to contain and exhaust hazardous fumes, gases, vapors, or dusts.</a:t>
            </a:r>
            <a:endParaRPr sz="1508"/>
          </a:p>
          <a:p>
            <a:pPr indent="-32436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8"/>
              <a:buChar char="●"/>
            </a:pPr>
            <a:r>
              <a:rPr lang="en" sz="1508"/>
              <a:t>Should be kept clean and clear of items that may impede proper air flow and normal operation.</a:t>
            </a:r>
            <a:endParaRPr sz="1508"/>
          </a:p>
          <a:p>
            <a:pPr indent="-32436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8"/>
              <a:buChar char="●"/>
            </a:pPr>
            <a:r>
              <a:rPr lang="en" sz="1508"/>
              <a:t>Tested by EHS annually to ensure they are working properly.  This includes:</a:t>
            </a:r>
            <a:endParaRPr sz="1508"/>
          </a:p>
          <a:p>
            <a:pPr indent="-3243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8"/>
              <a:buChar char="○"/>
            </a:pPr>
            <a:r>
              <a:rPr lang="en" sz="1508"/>
              <a:t>Linear face velocity measurements</a:t>
            </a:r>
            <a:endParaRPr sz="1508"/>
          </a:p>
          <a:p>
            <a:pPr indent="-3243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8"/>
              <a:buChar char="○"/>
            </a:pPr>
            <a:r>
              <a:rPr lang="en" sz="1508"/>
              <a:t>Visual inspection for excessive clutter</a:t>
            </a:r>
            <a:endParaRPr sz="1508"/>
          </a:p>
          <a:p>
            <a:pPr indent="-32436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8"/>
              <a:buChar char="●"/>
            </a:pPr>
            <a:r>
              <a:rPr lang="en" sz="1508"/>
              <a:t>Chemical</a:t>
            </a:r>
            <a:r>
              <a:rPr lang="en" sz="1508"/>
              <a:t> fume hoods used for volatile radioactive materials are tested quarterly.</a:t>
            </a:r>
            <a:endParaRPr sz="1508"/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800" y="1333413"/>
            <a:ext cx="3341401" cy="2476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Downdraft Tables and Canopy/Portable Fume Exhausts</a:t>
            </a:r>
            <a:endParaRPr b="1"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464100" y="1017725"/>
            <a:ext cx="3635700" cy="38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Downdraft Tables:</a:t>
            </a:r>
            <a:endParaRPr b="1"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Provide v</a:t>
            </a:r>
            <a:r>
              <a:rPr lang="en" sz="1400"/>
              <a:t>entilated work surface</a:t>
            </a:r>
            <a:r>
              <a:rPr lang="en" sz="1400"/>
              <a:t>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All stainless steel construction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May include electrical receptacles and/or sink spray assembly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/>
              <a:t>Canopy Hoods:</a:t>
            </a:r>
            <a:endParaRPr b="1"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highlight>
                  <a:schemeClr val="lt1"/>
                </a:highlight>
              </a:rPr>
              <a:t>Designed to vent non-toxic materials such as heat, steam and nuisance odors.</a:t>
            </a:r>
            <a:endParaRPr sz="14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Portable Fume Exhaust:s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</a:rPr>
              <a:t>Useful for laboratory benches when fume hoods are not an option.  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6508" y="969800"/>
            <a:ext cx="2571365" cy="21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1750" y="1837200"/>
            <a:ext cx="2235675" cy="222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6413" y="3127113"/>
            <a:ext cx="2257425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38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Biological Safety Cabinets (BSC)</a:t>
            </a:r>
            <a:endParaRPr b="1"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434875" y="1176875"/>
            <a:ext cx="5070000" cy="3514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When used properly, BSCs help protect users from exposure to biological agents.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BSCs work by providing an air curtain (vertical laminar airflow) between the user and the work environment. </a:t>
            </a:r>
            <a:endParaRPr sz="15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Air is moved through a HEPA filter </a:t>
            </a:r>
            <a:r>
              <a:rPr lang="en" sz="1500">
                <a:solidFill>
                  <a:schemeClr val="dk1"/>
                </a:solidFill>
              </a:rPr>
              <a:t>before</a:t>
            </a:r>
            <a:r>
              <a:rPr lang="en" sz="1500">
                <a:solidFill>
                  <a:schemeClr val="dk1"/>
                </a:solidFill>
              </a:rPr>
              <a:t> recirculation with</a:t>
            </a:r>
            <a:r>
              <a:rPr lang="en" sz="1500">
                <a:solidFill>
                  <a:schemeClr val="dk1"/>
                </a:solidFill>
              </a:rPr>
              <a:t>i</a:t>
            </a:r>
            <a:r>
              <a:rPr lang="en" sz="1500">
                <a:solidFill>
                  <a:schemeClr val="dk1"/>
                </a:solidFill>
              </a:rPr>
              <a:t>n the cabinet or </a:t>
            </a:r>
            <a:r>
              <a:rPr lang="en" sz="1500">
                <a:solidFill>
                  <a:schemeClr val="dk1"/>
                </a:solidFill>
              </a:rPr>
              <a:t>exhausted</a:t>
            </a:r>
            <a:r>
              <a:rPr lang="en" sz="1500">
                <a:solidFill>
                  <a:schemeClr val="dk1"/>
                </a:solidFill>
              </a:rPr>
              <a:t> back into the room </a:t>
            </a:r>
            <a:r>
              <a:rPr lang="en" sz="1500">
                <a:solidFill>
                  <a:schemeClr val="dk1"/>
                </a:solidFill>
              </a:rPr>
              <a:t>or into a permanently connected exhaust duct.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37872" r="0" t="0"/>
          <a:stretch/>
        </p:blipFill>
        <p:spPr>
          <a:xfrm>
            <a:off x="5790550" y="557850"/>
            <a:ext cx="3163875" cy="43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17524" l="0" r="60159" t="69575"/>
          <a:stretch/>
        </p:blipFill>
        <p:spPr>
          <a:xfrm>
            <a:off x="3076825" y="3971400"/>
            <a:ext cx="2870350" cy="79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/>
          <p:nvPr/>
        </p:nvSpPr>
        <p:spPr>
          <a:xfrm>
            <a:off x="924225" y="2571738"/>
            <a:ext cx="271800" cy="19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434875" y="1023350"/>
            <a:ext cx="6343200" cy="38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BSCs m</a:t>
            </a:r>
            <a:r>
              <a:rPr lang="en" sz="1400">
                <a:solidFill>
                  <a:schemeClr val="dk1"/>
                </a:solidFill>
              </a:rPr>
              <a:t>ust be tested and certified: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At the time of installation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Annually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Any time they are moved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Do not use flammable gases in BSCs.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Keep vents clear </a:t>
            </a:r>
            <a:r>
              <a:rPr lang="en" sz="1400">
                <a:solidFill>
                  <a:schemeClr val="dk1"/>
                </a:solidFill>
              </a:rPr>
              <a:t>of tools, etc</a:t>
            </a:r>
            <a:r>
              <a:rPr lang="en" sz="1400">
                <a:solidFill>
                  <a:schemeClr val="dk1"/>
                </a:solidFill>
              </a:rPr>
              <a:t> (prevents proper airflow).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BSCs are </a:t>
            </a:r>
            <a:r>
              <a:rPr lang="en" sz="1400" u="sng">
                <a:solidFill>
                  <a:schemeClr val="dk1"/>
                </a:solidFill>
              </a:rPr>
              <a:t>not</a:t>
            </a:r>
            <a:r>
              <a:rPr lang="en" sz="1400">
                <a:solidFill>
                  <a:schemeClr val="dk1"/>
                </a:solidFill>
              </a:rPr>
              <a:t> a storage location.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Remove items that are not necessary for the tasks of the day</a:t>
            </a:r>
            <a:endParaRPr>
              <a:solidFill>
                <a:srgbClr val="2DA2B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Use an appropriate disinfectant after each use.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Contact EHS with any questions regarding purchase, testing, or use.</a:t>
            </a:r>
            <a:endParaRPr sz="90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0174" y="884825"/>
            <a:ext cx="2340775" cy="394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50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Biological Safety Cabinets (BSC)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HVAC Design - Doisy Research Center</a:t>
            </a:r>
            <a:endParaRPr b="1"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000075"/>
            <a:ext cx="688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HVAC system is monitored using Metasys Building Automation Systems (BAS).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BSL-2 labs are single-pass, non-recirculating with 100% supplied outside air.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BSL-3 labs and ABSL3 facilities have negative directional airflow.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Fresh air enters and exits the A/BSL-3 spaces through air supply ducts and exhaust ducts.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Exhaust air passes through a HEPA filter bank and is dispersed from the roof via strobic fans.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Relative air pressures are displayed near entrances using: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Magnehelic gauges (measurement of directional airflow)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Ping pong ball system (visual indicator of directional airflow)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Red strobe lights are a visual indicator of an air handling failure.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0387" y="1279412"/>
            <a:ext cx="1695975" cy="169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750" y="3237100"/>
            <a:ext cx="2111250" cy="177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Centrifuge Rotors and Bucket Covers </a:t>
            </a:r>
            <a:endParaRPr b="1"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152475"/>
            <a:ext cx="602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Safety centrifuge cups and rotors with O-Rings contain spills and prevent release of aerosols during centrifugation.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Check O-Rings and grease seals with </a:t>
            </a:r>
            <a:r>
              <a:rPr lang="en" sz="1600">
                <a:solidFill>
                  <a:schemeClr val="dk1"/>
                </a:solidFill>
              </a:rPr>
              <a:t>vacuum</a:t>
            </a:r>
            <a:r>
              <a:rPr lang="en" sz="1600">
                <a:solidFill>
                  <a:schemeClr val="dk1"/>
                </a:solidFill>
              </a:rPr>
              <a:t> grease.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Use an approved disinfectant to decontaminate rotors/buckets after use.  Use mild detergents for cleaning.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Look for signs of corrosion.  Metal fatigue will eventually cause any rotor to fail.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Always use rotor(s) specified by the manufacturer.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Ensure tubes are properly balanced in rotors.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6025" y="92675"/>
            <a:ext cx="2435400" cy="218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4">
            <a:alphaModFix/>
          </a:blip>
          <a:srcRect b="7316" l="19916" r="15878" t="15091"/>
          <a:stretch/>
        </p:blipFill>
        <p:spPr>
          <a:xfrm>
            <a:off x="7406525" y="2201375"/>
            <a:ext cx="1737475" cy="140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6503813" y="2918400"/>
            <a:ext cx="76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O-Rings</a:t>
            </a:r>
            <a:endParaRPr b="1" sz="1000">
              <a:solidFill>
                <a:srgbClr val="FF0000"/>
              </a:solidFill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5">
            <a:alphaModFix/>
          </a:blip>
          <a:srcRect b="15959" l="0" r="0" t="0"/>
          <a:stretch/>
        </p:blipFill>
        <p:spPr>
          <a:xfrm>
            <a:off x="6354085" y="3517825"/>
            <a:ext cx="2732666" cy="1404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20"/>
          <p:cNvCxnSpPr>
            <a:stCxn id="117" idx="3"/>
          </p:cNvCxnSpPr>
          <p:nvPr/>
        </p:nvCxnSpPr>
        <p:spPr>
          <a:xfrm flipH="1" rot="10800000">
            <a:off x="7270013" y="2515950"/>
            <a:ext cx="216000" cy="587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20"/>
          <p:cNvCxnSpPr>
            <a:stCxn id="117" idx="3"/>
          </p:cNvCxnSpPr>
          <p:nvPr/>
        </p:nvCxnSpPr>
        <p:spPr>
          <a:xfrm>
            <a:off x="7270013" y="3103050"/>
            <a:ext cx="503700" cy="645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6137" y="1039212"/>
            <a:ext cx="2009174" cy="2009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445025"/>
            <a:ext cx="572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Shielding for Radioactive Materials</a:t>
            </a:r>
            <a:endParaRPr b="1"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11700" y="1146150"/>
            <a:ext cx="3529200" cy="37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Plexiglass shielding for strong (energetic) beta emitters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Lead shielding for gamma emitters</a:t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0875" y="3239600"/>
            <a:ext cx="3200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5996" y="1017721"/>
            <a:ext cx="1434550" cy="20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006177"/>
      </a:dk1>
      <a:lt1>
        <a:srgbClr val="FFFFFF"/>
      </a:lt1>
      <a:dk2>
        <a:srgbClr val="434343"/>
      </a:dk2>
      <a:lt2>
        <a:srgbClr val="90D7E7"/>
      </a:lt2>
      <a:accent1>
        <a:srgbClr val="353744"/>
      </a:accent1>
      <a:accent2>
        <a:srgbClr val="424242"/>
      </a:accent2>
      <a:accent3>
        <a:srgbClr val="006177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